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24"/>
  </p:notesMasterIdLst>
  <p:handoutMasterIdLst>
    <p:handoutMasterId r:id="rId25"/>
  </p:handoutMasterIdLst>
  <p:sldIdLst>
    <p:sldId id="597" r:id="rId3"/>
    <p:sldId id="297" r:id="rId4"/>
    <p:sldId id="298" r:id="rId5"/>
    <p:sldId id="599" r:id="rId6"/>
    <p:sldId id="598" r:id="rId7"/>
    <p:sldId id="610" r:id="rId8"/>
    <p:sldId id="605" r:id="rId9"/>
    <p:sldId id="604" r:id="rId10"/>
    <p:sldId id="608" r:id="rId11"/>
    <p:sldId id="607" r:id="rId12"/>
    <p:sldId id="606" r:id="rId13"/>
    <p:sldId id="611" r:id="rId14"/>
    <p:sldId id="603" r:id="rId15"/>
    <p:sldId id="602" r:id="rId16"/>
    <p:sldId id="612" r:id="rId17"/>
    <p:sldId id="613" r:id="rId18"/>
    <p:sldId id="614" r:id="rId19"/>
    <p:sldId id="258" r:id="rId20"/>
    <p:sldId id="278" r:id="rId21"/>
    <p:sldId id="279" r:id="rId22"/>
    <p:sldId id="266" r:id="rId2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C5943A9-295D-49EE-84FF-800A977334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(307)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A1CD86-2292-4235-9D87-05FE9AEFF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4/27/2022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7B8949-00F3-4F57-9F30-B9BDE0D79E9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45F79B-FF54-42D0-B361-EDF3CB07EE5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C6947292-03A5-4E2A-8033-039DAE580583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907293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/>
              <a:t>Class – The Life Of Christ (307)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4/27/2022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F52C1DAC-F8FA-4536-8572-16E9B02A8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496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9219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220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21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92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40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686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73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45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52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7896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80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941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162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519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6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535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9883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7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0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4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10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456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93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5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8195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96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197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4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4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108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C6C793-7EC4-40D3-9F32-63BBE67DA95C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BC6AB9A-4874-4638-B080-4D8A3742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72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9F3B476-A0F1-4251-8F2F-497700EB0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5393" y="3200400"/>
            <a:ext cx="7810500" cy="1154162"/>
          </a:xfr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Lesson 18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Matthew 20:20-28; Mark 10:35-45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B16832-984D-4EE4-837B-7E12C6367E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56139"/>
            <a:ext cx="8229600" cy="136960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Jesus Rebuking Ambition Of The Disciples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6C2E280-3608-4FD1-8EA3-933AE98D663A}"/>
              </a:ext>
            </a:extLst>
          </p:cNvPr>
          <p:cNvSpPr txBox="1">
            <a:spLocks/>
          </p:cNvSpPr>
          <p:nvPr/>
        </p:nvSpPr>
        <p:spPr bwMode="auto">
          <a:xfrm>
            <a:off x="1389670" y="4800600"/>
            <a:ext cx="64008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ctr" rtl="0" eaLnBrk="1" fontAlgn="base" hangingPunct="1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E6B1AB"/>
              </a:buClr>
              <a:buSzPct val="85000"/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SzPct val="80000"/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April 27, 2022</a:t>
            </a:r>
          </a:p>
        </p:txBody>
      </p:sp>
    </p:spTree>
    <p:extLst>
      <p:ext uri="{BB962C8B-B14F-4D97-AF65-F5344CB8AC3E}">
        <p14:creationId xmlns:p14="http://schemas.microsoft.com/office/powerpoint/2010/main" val="2675001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E607B-ECB0-42CC-9762-70F639BF5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4" y="244296"/>
            <a:ext cx="7313612" cy="1200329"/>
          </a:xfrm>
        </p:spPr>
        <p:txBody>
          <a:bodyPr>
            <a:spAutoFit/>
          </a:bodyPr>
          <a:lstStyle/>
          <a:p>
            <a:r>
              <a:rPr lang="en-US" sz="3600" b="1" dirty="0"/>
              <a:t>The </a:t>
            </a:r>
            <a:r>
              <a:rPr lang="en-US" b="1" dirty="0"/>
              <a:t>Healing of Bartimaeus</a:t>
            </a:r>
            <a:br>
              <a:rPr lang="en-US" b="1" dirty="0"/>
            </a:br>
            <a:r>
              <a:rPr lang="en-US" b="1" dirty="0"/>
              <a:t>Mark 10:46-52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2691C-2A9E-4021-B6A0-A350F6B2A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827212"/>
            <a:ext cx="7712076" cy="437658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b="1" dirty="0"/>
              <a:t>THE MIRACLE ...</a:t>
            </a:r>
          </a:p>
          <a:p>
            <a:r>
              <a:rPr lang="en-US" dirty="0"/>
              <a:t>The desperate plea.</a:t>
            </a:r>
          </a:p>
          <a:p>
            <a:r>
              <a:rPr lang="en-US" dirty="0"/>
              <a:t>Learning that Jesus of Nazareth was walking by, Bartimaeus began to cry out, </a:t>
            </a:r>
            <a:r>
              <a:rPr lang="en-US" i="1" dirty="0"/>
              <a:t>"Jesus, Son of David, have mercy on me!"</a:t>
            </a:r>
            <a:r>
              <a:rPr lang="en-US" dirty="0"/>
              <a:t> Mark 10:47</a:t>
            </a:r>
          </a:p>
          <a:p>
            <a:r>
              <a:rPr lang="en-US" dirty="0"/>
              <a:t>Many sought to silence him, but he cried out all the more</a:t>
            </a:r>
            <a:r>
              <a:rPr lang="en-US" i="1" dirty="0"/>
              <a:t>, "Son of David, have mercy on me!"</a:t>
            </a:r>
            <a:r>
              <a:rPr lang="en-US" dirty="0"/>
              <a:t> Mark 10:48</a:t>
            </a:r>
          </a:p>
        </p:txBody>
      </p:sp>
    </p:spTree>
    <p:extLst>
      <p:ext uri="{BB962C8B-B14F-4D97-AF65-F5344CB8AC3E}">
        <p14:creationId xmlns:p14="http://schemas.microsoft.com/office/powerpoint/2010/main" val="1128995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E607B-ECB0-42CC-9762-70F639BF5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4" y="244296"/>
            <a:ext cx="7313612" cy="1200329"/>
          </a:xfrm>
        </p:spPr>
        <p:txBody>
          <a:bodyPr>
            <a:spAutoFit/>
          </a:bodyPr>
          <a:lstStyle/>
          <a:p>
            <a:r>
              <a:rPr lang="en-US" sz="3600" b="1" dirty="0"/>
              <a:t>The </a:t>
            </a:r>
            <a:r>
              <a:rPr lang="en-US" b="1" dirty="0"/>
              <a:t>Healing of Bartimaeus</a:t>
            </a:r>
            <a:br>
              <a:rPr lang="en-US" b="1" dirty="0"/>
            </a:br>
            <a:r>
              <a:rPr lang="en-US" b="1" dirty="0"/>
              <a:t>Mark 10:46-52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2691C-2A9E-4021-B6A0-A350F6B2A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775" y="1827213"/>
            <a:ext cx="8162925" cy="446583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b="1" dirty="0"/>
              <a:t>The Miracle.</a:t>
            </a:r>
          </a:p>
          <a:p>
            <a:r>
              <a:rPr lang="en-US" dirty="0"/>
              <a:t>The gracious healing.</a:t>
            </a:r>
          </a:p>
          <a:p>
            <a:r>
              <a:rPr lang="en-US" dirty="0"/>
              <a:t>Jesus commanded for Bartimaeus to be called.</a:t>
            </a:r>
          </a:p>
          <a:p>
            <a:r>
              <a:rPr lang="en-US" dirty="0"/>
              <a:t>Some encourage him: </a:t>
            </a:r>
            <a:r>
              <a:rPr lang="en-US" i="1" dirty="0"/>
              <a:t>“Be of good cheer: rise, he calleth thee.”</a:t>
            </a:r>
            <a:r>
              <a:rPr lang="en-US" dirty="0"/>
              <a:t> Mark 10:49</a:t>
            </a:r>
          </a:p>
          <a:p>
            <a:r>
              <a:rPr lang="en-US" dirty="0"/>
              <a:t>He throws aside his outer garment (which might hinder his steps) and comes to Jesus. Mark 10:50</a:t>
            </a:r>
          </a:p>
        </p:txBody>
      </p:sp>
    </p:spTree>
    <p:extLst>
      <p:ext uri="{BB962C8B-B14F-4D97-AF65-F5344CB8AC3E}">
        <p14:creationId xmlns:p14="http://schemas.microsoft.com/office/powerpoint/2010/main" val="1471193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E607B-ECB0-42CC-9762-70F639BF5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4" y="244296"/>
            <a:ext cx="7313612" cy="1200329"/>
          </a:xfrm>
        </p:spPr>
        <p:txBody>
          <a:bodyPr>
            <a:spAutoFit/>
          </a:bodyPr>
          <a:lstStyle/>
          <a:p>
            <a:r>
              <a:rPr lang="en-US" sz="3600" b="1" dirty="0"/>
              <a:t>The </a:t>
            </a:r>
            <a:r>
              <a:rPr lang="en-US" b="1" dirty="0"/>
              <a:t>Healing of Bartimaeus</a:t>
            </a:r>
            <a:br>
              <a:rPr lang="en-US" b="1" dirty="0"/>
            </a:br>
            <a:r>
              <a:rPr lang="en-US" b="1" dirty="0"/>
              <a:t>Mark 10:46-52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2691C-2A9E-4021-B6A0-A350F6B2A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775" y="1827213"/>
            <a:ext cx="8115299" cy="334860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b="1" dirty="0"/>
              <a:t>The Miracle.</a:t>
            </a:r>
          </a:p>
          <a:p>
            <a:r>
              <a:rPr lang="en-US" dirty="0"/>
              <a:t>Jesus asks Bartimaeus what he wants Him to do. Mark 10:51</a:t>
            </a:r>
          </a:p>
          <a:p>
            <a:pPr lvl="1"/>
            <a:r>
              <a:rPr lang="en-US" i="1" dirty="0"/>
              <a:t>"</a:t>
            </a:r>
            <a:r>
              <a:rPr lang="en-US" i="1" dirty="0" err="1"/>
              <a:t>Rabboni</a:t>
            </a:r>
            <a:r>
              <a:rPr lang="en-US" dirty="0"/>
              <a:t> (Master, Teacher, cf. John 20:16)</a:t>
            </a:r>
            <a:r>
              <a:rPr lang="en-US" i="1" dirty="0"/>
              <a:t>, that I may receive my sight."</a:t>
            </a:r>
          </a:p>
          <a:p>
            <a:r>
              <a:rPr lang="en-US" dirty="0"/>
              <a:t>Jesus’ response: </a:t>
            </a:r>
            <a:r>
              <a:rPr lang="en-US" i="1" dirty="0"/>
              <a:t>"Go thy way; thy faith hath made thee whole.”</a:t>
            </a:r>
            <a:r>
              <a:rPr lang="en-US" dirty="0"/>
              <a:t> Mark 10:52</a:t>
            </a:r>
          </a:p>
        </p:txBody>
      </p:sp>
    </p:spTree>
    <p:extLst>
      <p:ext uri="{BB962C8B-B14F-4D97-AF65-F5344CB8AC3E}">
        <p14:creationId xmlns:p14="http://schemas.microsoft.com/office/powerpoint/2010/main" val="1150827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E607B-ECB0-42CC-9762-70F639BF5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4" y="244296"/>
            <a:ext cx="7313612" cy="1200329"/>
          </a:xfrm>
        </p:spPr>
        <p:txBody>
          <a:bodyPr>
            <a:spAutoFit/>
          </a:bodyPr>
          <a:lstStyle/>
          <a:p>
            <a:r>
              <a:rPr lang="en-US" sz="3600" b="1" dirty="0"/>
              <a:t>The </a:t>
            </a:r>
            <a:r>
              <a:rPr lang="en-US" b="1" dirty="0"/>
              <a:t>Healing of Bartimaeus</a:t>
            </a:r>
            <a:br>
              <a:rPr lang="en-US" b="1" dirty="0"/>
            </a:br>
            <a:r>
              <a:rPr lang="en-US" b="1" dirty="0"/>
              <a:t>Mark 10:46-52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2691C-2A9E-4021-B6A0-A350F6B2A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975" y="1827213"/>
            <a:ext cx="7740651" cy="34840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b="1" dirty="0"/>
              <a:t>The Miracle.</a:t>
            </a:r>
          </a:p>
          <a:p>
            <a:r>
              <a:rPr lang="en-US" dirty="0"/>
              <a:t>The new disciple.</a:t>
            </a:r>
          </a:p>
          <a:p>
            <a:r>
              <a:rPr lang="en-US" i="1" dirty="0"/>
              <a:t>“And straightway he received his sight, and followed him in the way”</a:t>
            </a:r>
            <a:r>
              <a:rPr lang="en-US" dirty="0"/>
              <a:t> Mark 10:52</a:t>
            </a:r>
          </a:p>
          <a:p>
            <a:r>
              <a:rPr lang="en-US" dirty="0"/>
              <a:t>He follows Jesus on the road, glorifying God. cf. Luke 18:43</a:t>
            </a:r>
          </a:p>
        </p:txBody>
      </p:sp>
    </p:spTree>
    <p:extLst>
      <p:ext uri="{BB962C8B-B14F-4D97-AF65-F5344CB8AC3E}">
        <p14:creationId xmlns:p14="http://schemas.microsoft.com/office/powerpoint/2010/main" val="1628458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E607B-ECB0-42CC-9762-70F639BF5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4" y="244296"/>
            <a:ext cx="7313612" cy="1200329"/>
          </a:xfrm>
        </p:spPr>
        <p:txBody>
          <a:bodyPr>
            <a:spAutoFit/>
          </a:bodyPr>
          <a:lstStyle/>
          <a:p>
            <a:r>
              <a:rPr lang="en-US" sz="3600" b="1" dirty="0"/>
              <a:t>The </a:t>
            </a:r>
            <a:r>
              <a:rPr lang="en-US" b="1" dirty="0"/>
              <a:t>Healing of Bartimaeus</a:t>
            </a:r>
            <a:br>
              <a:rPr lang="en-US" b="1" dirty="0"/>
            </a:br>
            <a:r>
              <a:rPr lang="en-US" b="1" dirty="0"/>
              <a:t>Mark 10:46-52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2691C-2A9E-4021-B6A0-A350F6B2A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775" y="1827213"/>
            <a:ext cx="7816851" cy="491211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b="1" dirty="0"/>
              <a:t>SOME PRACTICAL OBSERVATIONS</a:t>
            </a:r>
          </a:p>
          <a:p>
            <a:r>
              <a:rPr lang="en-US" dirty="0"/>
              <a:t> PERSISTENCE …</a:t>
            </a:r>
          </a:p>
          <a:p>
            <a:r>
              <a:rPr lang="en-US" dirty="0"/>
              <a:t>Bartimaeus displayed persistence despite the efforts of others to silence him.</a:t>
            </a:r>
          </a:p>
          <a:p>
            <a:r>
              <a:rPr lang="en-US" dirty="0"/>
              <a:t>He exemplifies the truth of what Jesus taught about persistence.</a:t>
            </a:r>
            <a:br>
              <a:rPr lang="en-US" dirty="0"/>
            </a:br>
            <a:r>
              <a:rPr lang="en-US" dirty="0"/>
              <a:t>Matthew 7:7-8</a:t>
            </a:r>
          </a:p>
          <a:p>
            <a:r>
              <a:rPr lang="en-US" dirty="0"/>
              <a:t>Are we willing to be persistent in our prayers? cf. Luke 18:1-8</a:t>
            </a:r>
          </a:p>
        </p:txBody>
      </p:sp>
    </p:spTree>
    <p:extLst>
      <p:ext uri="{BB962C8B-B14F-4D97-AF65-F5344CB8AC3E}">
        <p14:creationId xmlns:p14="http://schemas.microsoft.com/office/powerpoint/2010/main" val="3526957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E607B-ECB0-42CC-9762-70F639BF5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4" y="244296"/>
            <a:ext cx="7313612" cy="1200329"/>
          </a:xfrm>
        </p:spPr>
        <p:txBody>
          <a:bodyPr>
            <a:spAutoFit/>
          </a:bodyPr>
          <a:lstStyle/>
          <a:p>
            <a:r>
              <a:rPr lang="en-US" sz="3600" b="1" dirty="0"/>
              <a:t>The </a:t>
            </a:r>
            <a:r>
              <a:rPr lang="en-US" b="1" dirty="0"/>
              <a:t>Healing of Bartimaeus</a:t>
            </a:r>
            <a:br>
              <a:rPr lang="en-US" b="1" dirty="0"/>
            </a:br>
            <a:r>
              <a:rPr lang="en-US" b="1" dirty="0"/>
              <a:t>Mark 10:46-52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2691C-2A9E-4021-B6A0-A350F6B2A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775" y="1827213"/>
            <a:ext cx="7816851" cy="491211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b="1" dirty="0"/>
              <a:t>SOME OBSERVATIONS</a:t>
            </a:r>
          </a:p>
          <a:p>
            <a:r>
              <a:rPr lang="en-US" dirty="0"/>
              <a:t> PERSISTENCE …</a:t>
            </a:r>
          </a:p>
          <a:p>
            <a:r>
              <a:rPr lang="en-US" dirty="0"/>
              <a:t>Bartimaeus displayed persistence despite the efforts of others to silence him.</a:t>
            </a:r>
          </a:p>
          <a:p>
            <a:r>
              <a:rPr lang="en-US" dirty="0"/>
              <a:t>He exemplifies the truth of what Jesus taught about persistence.</a:t>
            </a:r>
            <a:br>
              <a:rPr lang="en-US" dirty="0"/>
            </a:br>
            <a:r>
              <a:rPr lang="en-US" dirty="0"/>
              <a:t>Matthew 7:7-8</a:t>
            </a:r>
          </a:p>
          <a:p>
            <a:r>
              <a:rPr lang="en-US" dirty="0"/>
              <a:t>Are we willing to be persistent in our prayers? cf. Luke 18:1-8</a:t>
            </a:r>
          </a:p>
        </p:txBody>
      </p:sp>
    </p:spTree>
    <p:extLst>
      <p:ext uri="{BB962C8B-B14F-4D97-AF65-F5344CB8AC3E}">
        <p14:creationId xmlns:p14="http://schemas.microsoft.com/office/powerpoint/2010/main" val="2845461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E607B-ECB0-42CC-9762-70F639BF5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4" y="244296"/>
            <a:ext cx="7313612" cy="1200329"/>
          </a:xfrm>
        </p:spPr>
        <p:txBody>
          <a:bodyPr>
            <a:spAutoFit/>
          </a:bodyPr>
          <a:lstStyle/>
          <a:p>
            <a:r>
              <a:rPr lang="en-US" sz="3600" b="1" dirty="0"/>
              <a:t>The </a:t>
            </a:r>
            <a:r>
              <a:rPr lang="en-US" b="1" dirty="0"/>
              <a:t>Healing of Bartimaeus</a:t>
            </a:r>
            <a:br>
              <a:rPr lang="en-US" b="1" dirty="0"/>
            </a:br>
            <a:r>
              <a:rPr lang="en-US" b="1" dirty="0"/>
              <a:t>Mark 10:46-52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2691C-2A9E-4021-B6A0-A350F6B2A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775" y="1827213"/>
            <a:ext cx="7816851" cy="446583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b="1" dirty="0"/>
              <a:t>SOME OBSERVATIONS</a:t>
            </a:r>
          </a:p>
          <a:p>
            <a:r>
              <a:rPr lang="en-US" dirty="0"/>
              <a:t>FAITH... Mark 10:52, </a:t>
            </a:r>
            <a:r>
              <a:rPr lang="en-US" i="1" dirty="0"/>
              <a:t>“Go thy way; thy faith hath made thee whole.”</a:t>
            </a:r>
          </a:p>
          <a:p>
            <a:r>
              <a:rPr lang="en-US" dirty="0"/>
              <a:t>Bartimaeus was healed because of his faith.</a:t>
            </a:r>
          </a:p>
          <a:p>
            <a:r>
              <a:rPr lang="en-US" dirty="0"/>
              <a:t>Similar to the woman healed of a flow of blood. Mark 5:34</a:t>
            </a:r>
          </a:p>
          <a:p>
            <a:r>
              <a:rPr lang="en-US" dirty="0"/>
              <a:t>Do we have the faith to receive what is God’s will for us? cf. 1 John 5:14</a:t>
            </a:r>
          </a:p>
        </p:txBody>
      </p:sp>
    </p:spTree>
    <p:extLst>
      <p:ext uri="{BB962C8B-B14F-4D97-AF65-F5344CB8AC3E}">
        <p14:creationId xmlns:p14="http://schemas.microsoft.com/office/powerpoint/2010/main" val="1934735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E607B-ECB0-42CC-9762-70F639BF5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4" y="244296"/>
            <a:ext cx="7313612" cy="1200329"/>
          </a:xfrm>
        </p:spPr>
        <p:txBody>
          <a:bodyPr>
            <a:spAutoFit/>
          </a:bodyPr>
          <a:lstStyle/>
          <a:p>
            <a:r>
              <a:rPr lang="en-US" sz="3600" b="1" dirty="0"/>
              <a:t>The </a:t>
            </a:r>
            <a:r>
              <a:rPr lang="en-US" b="1" dirty="0"/>
              <a:t>Healing of Bartimaeus</a:t>
            </a:r>
            <a:br>
              <a:rPr lang="en-US" b="1" dirty="0"/>
            </a:br>
            <a:r>
              <a:rPr lang="en-US" b="1" dirty="0"/>
              <a:t>Mark 10:46-52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2691C-2A9E-4021-B6A0-A350F6B2A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775" y="1827213"/>
            <a:ext cx="7816851" cy="491211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b="1" dirty="0"/>
              <a:t>SOME OBSERVATIONS</a:t>
            </a:r>
          </a:p>
          <a:p>
            <a:pPr marL="0" indent="0">
              <a:buNone/>
            </a:pPr>
            <a:r>
              <a:rPr lang="en-US" dirty="0"/>
              <a:t>GRATITUDE … Mark 10:52, </a:t>
            </a:r>
            <a:r>
              <a:rPr lang="en-US" i="1" dirty="0"/>
              <a:t>“… followed him in the way.”</a:t>
            </a:r>
          </a:p>
          <a:p>
            <a:r>
              <a:rPr lang="en-US" dirty="0"/>
              <a:t>Bartimaeus followed Jesus and glorified God.</a:t>
            </a:r>
          </a:p>
          <a:p>
            <a:r>
              <a:rPr lang="en-US" dirty="0"/>
              <a:t>Like the Samaritan leper, he expressed gratitude. Luke 17:12-19</a:t>
            </a:r>
          </a:p>
          <a:p>
            <a:r>
              <a:rPr lang="en-US" dirty="0"/>
              <a:t>Do we express gratitude for the many blessings God gives us? </a:t>
            </a:r>
            <a:br>
              <a:rPr lang="en-US" dirty="0"/>
            </a:br>
            <a:r>
              <a:rPr lang="en-US" dirty="0"/>
              <a:t>cf. 1 Thessalonians 5:14</a:t>
            </a:r>
          </a:p>
        </p:txBody>
      </p:sp>
    </p:spTree>
    <p:extLst>
      <p:ext uri="{BB962C8B-B14F-4D97-AF65-F5344CB8AC3E}">
        <p14:creationId xmlns:p14="http://schemas.microsoft.com/office/powerpoint/2010/main" val="1159676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228B3F8-82AB-4401-82D5-894191A86177}"/>
              </a:ext>
            </a:extLst>
          </p:cNvPr>
          <p:cNvSpPr/>
          <p:nvPr/>
        </p:nvSpPr>
        <p:spPr>
          <a:xfrm>
            <a:off x="2630078" y="617457"/>
            <a:ext cx="6016082" cy="578882"/>
          </a:xfrm>
          <a:prstGeom prst="roundRect">
            <a:avLst/>
          </a:prstGeom>
          <a:solidFill>
            <a:srgbClr val="402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514350" indent="-514350" algn="ctr">
              <a:buFont typeface="+mj-lt"/>
              <a:buAutoNum type="romanUcPeriod"/>
            </a:pPr>
            <a:r>
              <a:rPr lang="en-US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sa Offc Serif Pro" panose="02010504030101020102" pitchFamily="2" charset="0"/>
              </a:rPr>
              <a:t>Assume Responsibility (verse 47)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DE24B2-92E5-4E51-B12C-B82DB08CDDC0}"/>
              </a:ext>
            </a:extLst>
          </p:cNvPr>
          <p:cNvSpPr txBox="1"/>
          <p:nvPr/>
        </p:nvSpPr>
        <p:spPr>
          <a:xfrm>
            <a:off x="787400" y="1910080"/>
            <a:ext cx="7569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u="sng" dirty="0"/>
              <a:t>Bartimaeus took it on himself to get help from the Lord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Didn’t wait for someone else to act for him.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Didn’t blame others for his lack of access to Jesus.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Didn’t sit in a pool of self-pity about being blind and poor.</a:t>
            </a:r>
          </a:p>
        </p:txBody>
      </p:sp>
    </p:spTree>
    <p:extLst>
      <p:ext uri="{BB962C8B-B14F-4D97-AF65-F5344CB8AC3E}">
        <p14:creationId xmlns:p14="http://schemas.microsoft.com/office/powerpoint/2010/main" val="3725203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228B3F8-82AB-4401-82D5-894191A86177}"/>
              </a:ext>
            </a:extLst>
          </p:cNvPr>
          <p:cNvSpPr/>
          <p:nvPr/>
        </p:nvSpPr>
        <p:spPr>
          <a:xfrm>
            <a:off x="2667786" y="614510"/>
            <a:ext cx="5978374" cy="584775"/>
          </a:xfrm>
          <a:prstGeom prst="roundRect">
            <a:avLst/>
          </a:prstGeom>
          <a:solidFill>
            <a:srgbClr val="402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>
              <a:buFont typeface="+mj-lt"/>
              <a:buAutoNum type="romanUcPeriod"/>
            </a:pPr>
            <a:r>
              <a:rPr lang="en-US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sa Offc Serif Pro" panose="02010504030101020102" pitchFamily="2" charset="0"/>
              </a:rPr>
              <a:t>Assume Responsibility (verse 47)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DE24B2-92E5-4E51-B12C-B82DB08CDDC0}"/>
              </a:ext>
            </a:extLst>
          </p:cNvPr>
          <p:cNvSpPr txBox="1"/>
          <p:nvPr/>
        </p:nvSpPr>
        <p:spPr>
          <a:xfrm>
            <a:off x="787400" y="1910080"/>
            <a:ext cx="78587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u="sng" dirty="0"/>
              <a:t>Bartimaeus took it on himself to get help from the Lord</a:t>
            </a:r>
            <a:endParaRPr lang="en-US" sz="800" u="sng" dirty="0"/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/>
              <a:t>Take responsibility for your own sin / mistakes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Adam and Eve shifted blame.</a:t>
            </a:r>
            <a:br>
              <a:rPr lang="en-US" sz="2400" dirty="0"/>
            </a:br>
            <a:r>
              <a:rPr lang="en-US" sz="2400" dirty="0"/>
              <a:t>(Genesis 3:12-13)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Each bear our own sin. (Ezekiel 18:4, 20)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Each will give an account for self. </a:t>
            </a:r>
            <a:br>
              <a:rPr lang="en-US" sz="2400" dirty="0"/>
            </a:br>
            <a:r>
              <a:rPr lang="en-US" sz="2400" dirty="0"/>
              <a:t>(Romans 14:12)</a:t>
            </a:r>
          </a:p>
        </p:txBody>
      </p:sp>
    </p:spTree>
    <p:extLst>
      <p:ext uri="{BB962C8B-B14F-4D97-AF65-F5344CB8AC3E}">
        <p14:creationId xmlns:p14="http://schemas.microsoft.com/office/powerpoint/2010/main" val="1297181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86A3F-2AF1-4ABC-A3AF-CB0F4E61891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2037" y="1832630"/>
            <a:ext cx="8848725" cy="2646878"/>
          </a:xfrm>
        </p:spPr>
        <p:txBody>
          <a:bodyPr>
            <a:spAutoFit/>
          </a:bodyPr>
          <a:lstStyle/>
          <a:p>
            <a:r>
              <a:rPr lang="en-US" dirty="0"/>
              <a:t>Matthew 20:28, </a:t>
            </a:r>
            <a:r>
              <a:rPr lang="en-US" i="1" dirty="0"/>
              <a:t>“even as the Son of man came not to be ministered unto, but to minister, and to give his life a ransom for many.”</a:t>
            </a:r>
          </a:p>
          <a:p>
            <a:r>
              <a:rPr lang="en-US" dirty="0"/>
              <a:t>Jesus’ life was delivered. cf. John 10:17-18; Acts 2:23 </a:t>
            </a:r>
          </a:p>
          <a:p>
            <a:r>
              <a:rPr lang="en-US" dirty="0"/>
              <a:t>His voluntary act was a gift in which He loved us and “gave himself up for us, an offering and a sacrifice to God for an odor of a sweet smell” (Ephesians 5:2; cf. 5:25).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CA423DA-7DE7-47A2-8777-05A3E5913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8032"/>
            <a:ext cx="7772400" cy="136960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Jesus Rebukes The Disciples’ Ambition For Greatness …</a:t>
            </a:r>
          </a:p>
        </p:txBody>
      </p:sp>
    </p:spTree>
    <p:extLst>
      <p:ext uri="{BB962C8B-B14F-4D97-AF65-F5344CB8AC3E}">
        <p14:creationId xmlns:p14="http://schemas.microsoft.com/office/powerpoint/2010/main" val="32742284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228B3F8-82AB-4401-82D5-894191A86177}"/>
              </a:ext>
            </a:extLst>
          </p:cNvPr>
          <p:cNvSpPr/>
          <p:nvPr/>
        </p:nvSpPr>
        <p:spPr>
          <a:xfrm>
            <a:off x="2639505" y="614510"/>
            <a:ext cx="6006655" cy="584775"/>
          </a:xfrm>
          <a:prstGeom prst="roundRect">
            <a:avLst/>
          </a:prstGeom>
          <a:solidFill>
            <a:srgbClr val="402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>
              <a:buFont typeface="+mj-lt"/>
              <a:buAutoNum type="romanUcPeriod"/>
            </a:pPr>
            <a:r>
              <a:rPr lang="en-US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sa Offc Serif Pro" panose="02010504030101020102" pitchFamily="2" charset="0"/>
              </a:rPr>
              <a:t>Assume Responsibility (verse 47)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DE24B2-92E5-4E51-B12C-B82DB08CDDC0}"/>
              </a:ext>
            </a:extLst>
          </p:cNvPr>
          <p:cNvSpPr txBox="1"/>
          <p:nvPr/>
        </p:nvSpPr>
        <p:spPr>
          <a:xfrm>
            <a:off x="787399" y="1682264"/>
            <a:ext cx="7941821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u="sng" dirty="0"/>
              <a:t>Bartimaeus took it on himself to get help from the Lord</a:t>
            </a:r>
          </a:p>
          <a:p>
            <a:pPr marL="457200" indent="-457200">
              <a:buFont typeface="+mj-lt"/>
              <a:buAutoNum type="alphaUcPeriod"/>
            </a:pPr>
            <a:endParaRPr lang="en-US" sz="800" u="sng" dirty="0"/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/>
              <a:t>Take responsibility for your own sin / mistakes</a:t>
            </a:r>
          </a:p>
          <a:p>
            <a:pPr marL="457200" indent="-457200">
              <a:buFont typeface="+mj-lt"/>
              <a:buAutoNum type="alphaUcPeriod"/>
            </a:pPr>
            <a:endParaRPr lang="en-US" sz="800" u="sng" dirty="0"/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/>
              <a:t>Take responsibility for own conformity to the word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Must save self (Acts 2:40)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The treasurer took responsibility to act (Acts 8:36)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Rather than: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/>
              <a:t>Reason: “If the situation was different …”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/>
              <a:t>Wonder: “What can I do …?”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/>
              <a:t>Point to others as the cause of your failure</a:t>
            </a:r>
          </a:p>
        </p:txBody>
      </p:sp>
    </p:spTree>
    <p:extLst>
      <p:ext uri="{BB962C8B-B14F-4D97-AF65-F5344CB8AC3E}">
        <p14:creationId xmlns:p14="http://schemas.microsoft.com/office/powerpoint/2010/main" val="25314215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0C850CC-D5E8-462D-A2B9-3E51640CD968}"/>
              </a:ext>
            </a:extLst>
          </p:cNvPr>
          <p:cNvSpPr/>
          <p:nvPr/>
        </p:nvSpPr>
        <p:spPr>
          <a:xfrm>
            <a:off x="2712720" y="682340"/>
            <a:ext cx="6009716" cy="584775"/>
          </a:xfrm>
          <a:prstGeom prst="roundRect">
            <a:avLst/>
          </a:prstGeom>
          <a:solidFill>
            <a:srgbClr val="40221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ctr">
              <a:buFont typeface="+mj-lt"/>
              <a:buAutoNum type="romanUcPeriod" startAt="2"/>
            </a:pPr>
            <a:r>
              <a:rPr lang="en-US" sz="26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sa Offc Serif Pro" panose="02010504030101020102" pitchFamily="2" charset="0"/>
              </a:rPr>
              <a:t>Believe You Can Change (verse 51)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2FD389-9D1B-4C35-9A16-F1C6DE20677A}"/>
              </a:ext>
            </a:extLst>
          </p:cNvPr>
          <p:cNvSpPr txBox="1"/>
          <p:nvPr/>
        </p:nvSpPr>
        <p:spPr>
          <a:xfrm>
            <a:off x="787400" y="1910080"/>
            <a:ext cx="7569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u="sng" dirty="0"/>
              <a:t>Though blind – believed that with Jesus he could see</a:t>
            </a:r>
          </a:p>
          <a:p>
            <a:pPr marL="457200" indent="-457200">
              <a:buFont typeface="+mj-lt"/>
              <a:buAutoNum type="alphaUcPeriod"/>
            </a:pPr>
            <a:endParaRPr lang="en-US" sz="800" dirty="0"/>
          </a:p>
          <a:p>
            <a:pPr marL="457200" indent="-457200">
              <a:buFont typeface="+mj-lt"/>
              <a:buAutoNum type="alphaUcPeriod"/>
            </a:pPr>
            <a:r>
              <a:rPr lang="en-US" sz="2400" u="sng" dirty="0"/>
              <a:t>In contrast some feel powerless – think they are stuck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Wish they could do better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But they are victims of circumstance and others</a:t>
            </a:r>
          </a:p>
        </p:txBody>
      </p:sp>
    </p:spTree>
    <p:extLst>
      <p:ext uri="{BB962C8B-B14F-4D97-AF65-F5344CB8AC3E}">
        <p14:creationId xmlns:p14="http://schemas.microsoft.com/office/powerpoint/2010/main" val="972163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86A3F-2AF1-4ABC-A3AF-CB0F4E61891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2037" y="1380145"/>
            <a:ext cx="8848725" cy="5242461"/>
          </a:xfrm>
        </p:spPr>
        <p:txBody>
          <a:bodyPr>
            <a:spAutoFit/>
          </a:bodyPr>
          <a:lstStyle/>
          <a:p>
            <a:r>
              <a:rPr lang="en-US" dirty="0"/>
              <a:t>Matthew 20:28, </a:t>
            </a:r>
            <a:r>
              <a:rPr lang="en-US" i="1" dirty="0"/>
              <a:t>“even as the Son of man came not to be ministered unto, but to minister, and to give his life a ransom for many.”</a:t>
            </a:r>
          </a:p>
          <a:p>
            <a:r>
              <a:rPr lang="en-US" sz="2800" i="1" dirty="0"/>
              <a:t>“Ransom” (</a:t>
            </a:r>
            <a:r>
              <a:rPr lang="en-US" sz="2800" i="1" dirty="0" err="1"/>
              <a:t>lutron</a:t>
            </a:r>
            <a:r>
              <a:rPr lang="en-US" sz="2800" i="1" dirty="0"/>
              <a:t>, </a:t>
            </a:r>
            <a:r>
              <a:rPr lang="en-US" sz="2400" dirty="0"/>
              <a:t>Thayer</a:t>
            </a:r>
            <a:r>
              <a:rPr lang="en-US" sz="2800" dirty="0"/>
              <a:t>) – cf. Mark 10:45; 1 Timothy 2:5-6</a:t>
            </a:r>
          </a:p>
          <a:p>
            <a:r>
              <a:rPr lang="en-US" sz="2800" dirty="0"/>
              <a:t> Jesus had foretold His death, but now He tells us WHY … He would give His life a ransom for many.</a:t>
            </a:r>
          </a:p>
          <a:p>
            <a:pPr lvl="1"/>
            <a:r>
              <a:rPr lang="en-US" sz="2600" dirty="0"/>
              <a:t>The Septuagint used </a:t>
            </a:r>
            <a:r>
              <a:rPr lang="en-US" sz="2600" i="1" dirty="0" err="1"/>
              <a:t>lutron</a:t>
            </a:r>
            <a:r>
              <a:rPr lang="en-US" sz="2600" i="1" dirty="0"/>
              <a:t> </a:t>
            </a:r>
            <a:r>
              <a:rPr lang="en-US" sz="2600" dirty="0"/>
              <a:t>of the redemption price paid to free a poor Israelite who had been forced into slavery (Leviticus 25:24, 51), or of ransoms paid to a king (Isaiah 45:13). In the requirement that the firstborn belonged to the Lord, God allowed the Levites to be taken </a:t>
            </a:r>
            <a:r>
              <a:rPr lang="en-US" sz="2600" i="1" dirty="0"/>
              <a:t>“instead of all of the firstborn of the children of Israel”</a:t>
            </a:r>
            <a:br>
              <a:rPr lang="en-US" sz="2600" i="1" dirty="0"/>
            </a:br>
            <a:r>
              <a:rPr lang="en-US" sz="2600" dirty="0"/>
              <a:t>(Numbers 3:41, 45-51).</a:t>
            </a:r>
          </a:p>
          <a:p>
            <a:pPr lvl="1"/>
            <a:r>
              <a:rPr lang="en-US" sz="2600" dirty="0"/>
              <a:t>Note: Galatians 3:13; Revelation 5:9-10; 1 Peter 1:18-19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A1B1DE6-9139-4CB8-98B1-00CE6A082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8032"/>
            <a:ext cx="7772400" cy="136960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Jesus Rebukes The Disciples’ Ambition For Greatness …</a:t>
            </a:r>
          </a:p>
        </p:txBody>
      </p:sp>
    </p:spTree>
    <p:extLst>
      <p:ext uri="{BB962C8B-B14F-4D97-AF65-F5344CB8AC3E}">
        <p14:creationId xmlns:p14="http://schemas.microsoft.com/office/powerpoint/2010/main" val="3248387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71BA8-A177-42D5-B800-9A1730F0D2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3038" y="1107026"/>
            <a:ext cx="7239000" cy="1323439"/>
          </a:xfrm>
        </p:spPr>
        <p:txBody>
          <a:bodyPr>
            <a:spAutoFit/>
          </a:bodyPr>
          <a:lstStyle/>
          <a:p>
            <a:r>
              <a:rPr lang="en-US" sz="4000" b="1" dirty="0"/>
              <a:t>The </a:t>
            </a:r>
            <a:r>
              <a:rPr lang="en-US" b="1" dirty="0"/>
              <a:t>Healing of Bartimaeus</a:t>
            </a:r>
            <a:br>
              <a:rPr lang="en-US" b="1" dirty="0"/>
            </a:br>
            <a:r>
              <a:rPr lang="en-US" b="1" dirty="0"/>
              <a:t>Mark 10:46-52</a:t>
            </a: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76660E8-4995-4F13-8FC9-8B91C77BF4C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 bwMode="auto">
          <a:xfrm>
            <a:off x="962270" y="3427413"/>
            <a:ext cx="72390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ctr" rtl="0" eaLnBrk="1" fontAlgn="base" hangingPunct="1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None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E6B1AB"/>
              </a:buClr>
              <a:buSzPct val="85000"/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SzPct val="80000"/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Lesson 18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The </a:t>
            </a:r>
            <a:r>
              <a:rPr lang="en-US" sz="4000" b="1" dirty="0">
                <a:solidFill>
                  <a:schemeClr val="tx1"/>
                </a:solidFill>
                <a:latin typeface="Perpetua"/>
              </a:rPr>
              <a:t>Life Of Christ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727CA3"/>
              </a:buClr>
              <a:buSzPct val="85000"/>
              <a:buFont typeface="Wingdings 2" pitchFamily="18" charset="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April 27, 2022</a:t>
            </a:r>
          </a:p>
        </p:txBody>
      </p:sp>
    </p:spTree>
    <p:extLst>
      <p:ext uri="{BB962C8B-B14F-4D97-AF65-F5344CB8AC3E}">
        <p14:creationId xmlns:p14="http://schemas.microsoft.com/office/powerpoint/2010/main" val="4145745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E607B-ECB0-42CC-9762-70F639BF5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4" y="244296"/>
            <a:ext cx="7313612" cy="1200329"/>
          </a:xfrm>
        </p:spPr>
        <p:txBody>
          <a:bodyPr>
            <a:spAutoFit/>
          </a:bodyPr>
          <a:lstStyle/>
          <a:p>
            <a:r>
              <a:rPr lang="en-US" sz="3600" b="1" dirty="0"/>
              <a:t>The </a:t>
            </a:r>
            <a:r>
              <a:rPr lang="en-US" b="1" dirty="0"/>
              <a:t>Healing of Bartimaeus</a:t>
            </a:r>
            <a:br>
              <a:rPr lang="en-US" b="1" dirty="0"/>
            </a:br>
            <a:r>
              <a:rPr lang="en-US" b="1" dirty="0"/>
              <a:t>Mark 10:46-52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2691C-2A9E-4021-B6A0-A350F6B2A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705" y="1827213"/>
            <a:ext cx="7872921" cy="2456057"/>
          </a:xfr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/>
              <a:t>Parallel accounts</a:t>
            </a:r>
            <a:r>
              <a:rPr lang="en-US" sz="2400" dirty="0"/>
              <a:t>: Matthew 20:29-34; </a:t>
            </a:r>
            <a:br>
              <a:rPr lang="en-US" sz="2400" dirty="0"/>
            </a:br>
            <a:r>
              <a:rPr lang="en-US" sz="2400" dirty="0"/>
              <a:t>Luke 18:35-43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/>
              <a:t>Jesus and His disciples are making their way toward Jerusalem. cf. Mark 10:32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/>
              <a:t>We now come to the last healing miracle described in the gospel of Mark. Mark 10:46-52</a:t>
            </a:r>
          </a:p>
        </p:txBody>
      </p:sp>
    </p:spTree>
    <p:extLst>
      <p:ext uri="{BB962C8B-B14F-4D97-AF65-F5344CB8AC3E}">
        <p14:creationId xmlns:p14="http://schemas.microsoft.com/office/powerpoint/2010/main" val="711906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E607B-ECB0-42CC-9762-70F639BF5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4" y="244296"/>
            <a:ext cx="7313612" cy="1200329"/>
          </a:xfrm>
        </p:spPr>
        <p:txBody>
          <a:bodyPr>
            <a:spAutoFit/>
          </a:bodyPr>
          <a:lstStyle/>
          <a:p>
            <a:r>
              <a:rPr lang="en-US" sz="3600" b="1" dirty="0"/>
              <a:t>The </a:t>
            </a:r>
            <a:r>
              <a:rPr lang="en-US" b="1" dirty="0"/>
              <a:t>Healing of Bartimaeus</a:t>
            </a:r>
            <a:br>
              <a:rPr lang="en-US" b="1" dirty="0"/>
            </a:br>
            <a:r>
              <a:rPr lang="en-US" b="1" dirty="0"/>
              <a:t>Mark 10:46-52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2691C-2A9E-4021-B6A0-A350F6B2A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825" y="1827213"/>
            <a:ext cx="7797801" cy="3046988"/>
          </a:xfr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/>
              <a:t>Mark 10:46-47, </a:t>
            </a:r>
            <a:r>
              <a:rPr lang="en-US" sz="2400" i="1" dirty="0"/>
              <a:t>“And </a:t>
            </a:r>
            <a:r>
              <a:rPr lang="en-US" sz="2400" i="1" u="sng" dirty="0"/>
              <a:t>they come to Jericho</a:t>
            </a:r>
            <a:r>
              <a:rPr lang="en-US" sz="2400" i="1" dirty="0"/>
              <a:t>: and as </a:t>
            </a:r>
            <a:r>
              <a:rPr lang="en-US" sz="2400" i="1" u="sng" dirty="0"/>
              <a:t>he went out from Jericho</a:t>
            </a:r>
            <a:r>
              <a:rPr lang="en-US" sz="2400" i="1" dirty="0"/>
              <a:t>, with his disciples and a great multitude, the son of Timaeus, Bartimaeus, a blind beggar, was sitting by the way side. And when he </a:t>
            </a:r>
            <a:r>
              <a:rPr lang="en-US" sz="2400" i="1" u="sng" dirty="0"/>
              <a:t>heard</a:t>
            </a:r>
            <a:r>
              <a:rPr lang="en-US" sz="2400" i="1" dirty="0"/>
              <a:t> that it was Jesus the Nazarene, he began to cry out, and say, Jesus, thou son of David, have mercy on me.”</a:t>
            </a:r>
          </a:p>
        </p:txBody>
      </p:sp>
    </p:spTree>
    <p:extLst>
      <p:ext uri="{BB962C8B-B14F-4D97-AF65-F5344CB8AC3E}">
        <p14:creationId xmlns:p14="http://schemas.microsoft.com/office/powerpoint/2010/main" val="369829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E607B-ECB0-42CC-9762-70F639BF5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4" y="244296"/>
            <a:ext cx="7313612" cy="1200329"/>
          </a:xfrm>
        </p:spPr>
        <p:txBody>
          <a:bodyPr>
            <a:spAutoFit/>
          </a:bodyPr>
          <a:lstStyle/>
          <a:p>
            <a:r>
              <a:rPr lang="en-US" sz="3600" b="1" dirty="0"/>
              <a:t>The </a:t>
            </a:r>
            <a:r>
              <a:rPr lang="en-US" b="1" dirty="0"/>
              <a:t>Healing of Bartimaeus</a:t>
            </a:r>
            <a:br>
              <a:rPr lang="en-US" b="1" dirty="0"/>
            </a:br>
            <a:r>
              <a:rPr lang="en-US" b="1" dirty="0"/>
              <a:t>Mark 10:46-52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2691C-2A9E-4021-B6A0-A350F6B2A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68" y="1437667"/>
            <a:ext cx="8543925" cy="5139869"/>
          </a:xfrm>
        </p:spPr>
        <p:txBody>
          <a:bodyPr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THE SETTING 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300" dirty="0"/>
              <a:t>The city</a:t>
            </a:r>
          </a:p>
          <a:p>
            <a:pPr>
              <a:spcBef>
                <a:spcPts val="0"/>
              </a:spcBef>
            </a:pPr>
            <a:r>
              <a:rPr lang="en-US" sz="2300" dirty="0"/>
              <a:t>Mark says that the miracle occurred on the way out of Jericho. Mark 10:46</a:t>
            </a:r>
          </a:p>
          <a:p>
            <a:pPr>
              <a:spcBef>
                <a:spcPts val="0"/>
              </a:spcBef>
            </a:pPr>
            <a:r>
              <a:rPr lang="en-US" sz="2300" dirty="0"/>
              <a:t>Luke says it occurred on the way to Jericho.</a:t>
            </a:r>
            <a:br>
              <a:rPr lang="en-US" sz="2300" dirty="0"/>
            </a:br>
            <a:r>
              <a:rPr lang="en-US" sz="2300" dirty="0"/>
              <a:t>Luke 18:35</a:t>
            </a:r>
          </a:p>
          <a:p>
            <a:pPr>
              <a:spcBef>
                <a:spcPts val="0"/>
              </a:spcBef>
            </a:pPr>
            <a:r>
              <a:rPr lang="en-US" sz="2300" dirty="0"/>
              <a:t>There were two </a:t>
            </a:r>
            <a:r>
              <a:rPr lang="en-US" sz="2300" dirty="0" err="1"/>
              <a:t>Jerichos</a:t>
            </a:r>
            <a:r>
              <a:rPr lang="en-US" sz="2300" dirty="0"/>
              <a:t> at the time of Jesus, about 15 miles NE of Jerusalem.</a:t>
            </a:r>
          </a:p>
          <a:p>
            <a:pPr>
              <a:spcBef>
                <a:spcPts val="0"/>
              </a:spcBef>
            </a:pPr>
            <a:r>
              <a:rPr lang="en-US" sz="2300" dirty="0"/>
              <a:t>The old Jericho from the days of Joshua was mostly abandoned.</a:t>
            </a:r>
          </a:p>
          <a:p>
            <a:pPr>
              <a:spcBef>
                <a:spcPts val="0"/>
              </a:spcBef>
            </a:pPr>
            <a:r>
              <a:rPr lang="en-US" sz="2300" dirty="0"/>
              <a:t>The new Jericho built by Herod the Great was an attractive city.</a:t>
            </a:r>
          </a:p>
          <a:p>
            <a:pPr>
              <a:spcBef>
                <a:spcPts val="0"/>
              </a:spcBef>
            </a:pPr>
            <a:r>
              <a:rPr lang="en-US" sz="2300" dirty="0"/>
              <a:t>It may be the miracle occurred as Jesus was leaving one and heading to another.</a:t>
            </a:r>
            <a:r>
              <a:rPr lang="en-US" sz="1800" dirty="0"/>
              <a:t> (Expositor’s Bible Commentary)</a:t>
            </a:r>
          </a:p>
        </p:txBody>
      </p:sp>
    </p:spTree>
    <p:extLst>
      <p:ext uri="{BB962C8B-B14F-4D97-AF65-F5344CB8AC3E}">
        <p14:creationId xmlns:p14="http://schemas.microsoft.com/office/powerpoint/2010/main" val="2601295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E607B-ECB0-42CC-9762-70F639BF5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4" y="244296"/>
            <a:ext cx="7313612" cy="1200329"/>
          </a:xfrm>
        </p:spPr>
        <p:txBody>
          <a:bodyPr>
            <a:spAutoFit/>
          </a:bodyPr>
          <a:lstStyle/>
          <a:p>
            <a:r>
              <a:rPr lang="en-US" sz="3600" b="1" dirty="0"/>
              <a:t>The </a:t>
            </a:r>
            <a:r>
              <a:rPr lang="en-US" b="1" dirty="0"/>
              <a:t>Healing of Bartimaeus</a:t>
            </a:r>
            <a:br>
              <a:rPr lang="en-US" b="1" dirty="0"/>
            </a:br>
            <a:r>
              <a:rPr lang="en-US" b="1" dirty="0"/>
              <a:t>Mark 10:46-52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2691C-2A9E-4021-B6A0-A350F6B2A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27213"/>
            <a:ext cx="7769226" cy="3899529"/>
          </a:xfr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2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THE SETTING ...</a:t>
            </a:r>
          </a:p>
          <a:p>
            <a:pPr marL="0" indent="0">
              <a:buNone/>
            </a:pPr>
            <a:r>
              <a:rPr lang="en-US" dirty="0"/>
              <a:t>The crowd.</a:t>
            </a:r>
          </a:p>
          <a:p>
            <a:r>
              <a:rPr lang="en-US" dirty="0"/>
              <a:t>Included Jesus’ disciples and a </a:t>
            </a:r>
            <a:r>
              <a:rPr lang="en-US" i="1" dirty="0"/>
              <a:t>“great multitude.”</a:t>
            </a:r>
            <a:r>
              <a:rPr lang="en-US" dirty="0"/>
              <a:t> Mark 10:46</a:t>
            </a:r>
          </a:p>
          <a:p>
            <a:r>
              <a:rPr lang="en-US" dirty="0"/>
              <a:t>The multitude was likely even greater because it was the time many Jews were on their way to Jerusalem to observe the Passover.</a:t>
            </a:r>
          </a:p>
        </p:txBody>
      </p:sp>
    </p:spTree>
    <p:extLst>
      <p:ext uri="{BB962C8B-B14F-4D97-AF65-F5344CB8AC3E}">
        <p14:creationId xmlns:p14="http://schemas.microsoft.com/office/powerpoint/2010/main" val="861047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E607B-ECB0-42CC-9762-70F639BF5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4" y="244296"/>
            <a:ext cx="7313612" cy="1200329"/>
          </a:xfrm>
        </p:spPr>
        <p:txBody>
          <a:bodyPr>
            <a:spAutoFit/>
          </a:bodyPr>
          <a:lstStyle/>
          <a:p>
            <a:r>
              <a:rPr lang="en-US" sz="3600" b="1" dirty="0"/>
              <a:t>The </a:t>
            </a:r>
            <a:r>
              <a:rPr lang="en-US" b="1" dirty="0"/>
              <a:t>Healing of Bartimaeus</a:t>
            </a:r>
            <a:br>
              <a:rPr lang="en-US" b="1" dirty="0"/>
            </a:br>
            <a:r>
              <a:rPr lang="en-US" b="1" dirty="0"/>
              <a:t>Mark 10:46-52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2691C-2A9E-4021-B6A0-A350F6B2A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827212"/>
            <a:ext cx="7854951" cy="4970591"/>
          </a:xfr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2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THE SETTING 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The blind man.</a:t>
            </a:r>
          </a:p>
          <a:p>
            <a:pPr>
              <a:spcBef>
                <a:spcPts val="0"/>
              </a:spcBef>
            </a:pPr>
            <a:r>
              <a:rPr lang="en-US" dirty="0"/>
              <a:t> Matthew reveals that there were actually two blind men.</a:t>
            </a:r>
            <a:br>
              <a:rPr lang="en-US" dirty="0"/>
            </a:br>
            <a:r>
              <a:rPr lang="en-US" dirty="0"/>
              <a:t>Matthew 20:29-32</a:t>
            </a:r>
          </a:p>
          <a:p>
            <a:pPr>
              <a:spcBef>
                <a:spcPts val="0"/>
              </a:spcBef>
            </a:pPr>
            <a:r>
              <a:rPr lang="en-US" dirty="0"/>
              <a:t>Luke focuses his account on </a:t>
            </a:r>
            <a:r>
              <a:rPr lang="en-US" i="1" dirty="0"/>
              <a:t>“a certain blind man.”</a:t>
            </a:r>
            <a:r>
              <a:rPr lang="en-US" dirty="0"/>
              <a:t> Luke 18:35-43</a:t>
            </a:r>
          </a:p>
          <a:p>
            <a:pPr>
              <a:spcBef>
                <a:spcPts val="0"/>
              </a:spcBef>
            </a:pPr>
            <a:r>
              <a:rPr lang="en-US" dirty="0"/>
              <a:t>Mark does also, identifying him by name, Bartimaeus. Mark 10:46</a:t>
            </a:r>
          </a:p>
          <a:p>
            <a:pPr>
              <a:spcBef>
                <a:spcPts val="0"/>
              </a:spcBef>
            </a:pPr>
            <a:r>
              <a:rPr lang="en-US" dirty="0"/>
              <a:t>Bartimaeus sat by the road, begging. Mark 10:46</a:t>
            </a:r>
          </a:p>
        </p:txBody>
      </p:sp>
    </p:spTree>
    <p:extLst>
      <p:ext uri="{BB962C8B-B14F-4D97-AF65-F5344CB8AC3E}">
        <p14:creationId xmlns:p14="http://schemas.microsoft.com/office/powerpoint/2010/main" val="9765911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3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3" id="{2457AA9A-3E92-447B-AA5D-E1F51E1E5BA3}" vid="{27216CDE-D2B5-4A18-82C4-795BA1C20047}"/>
    </a:ext>
  </a:extLst>
</a:theme>
</file>

<file path=ppt/theme/theme2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1336</Words>
  <Application>Microsoft Office PowerPoint</Application>
  <PresentationFormat>On-screen Show (4:3)</PresentationFormat>
  <Paragraphs>119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Franklin Gothic Book</vt:lpstr>
      <vt:lpstr>Perpetua</vt:lpstr>
      <vt:lpstr>Times New Roman</vt:lpstr>
      <vt:lpstr>Tisa Offc Serif Pro</vt:lpstr>
      <vt:lpstr>Verdana</vt:lpstr>
      <vt:lpstr>Wingdings</vt:lpstr>
      <vt:lpstr>Wingdings 2</vt:lpstr>
      <vt:lpstr>Theme13</vt:lpstr>
      <vt:lpstr>Theme10</vt:lpstr>
      <vt:lpstr>Jesus Rebuking Ambition Of The Disciples</vt:lpstr>
      <vt:lpstr>Jesus Rebukes The Disciples’ Ambition For Greatness …</vt:lpstr>
      <vt:lpstr>Jesus Rebukes The Disciples’ Ambition For Greatness …</vt:lpstr>
      <vt:lpstr>The Healing of Bartimaeus Mark 10:46-52</vt:lpstr>
      <vt:lpstr>The Healing of Bartimaeus Mark 10:46-52</vt:lpstr>
      <vt:lpstr>The Healing of Bartimaeus Mark 10:46-52</vt:lpstr>
      <vt:lpstr>The Healing of Bartimaeus Mark 10:46-52</vt:lpstr>
      <vt:lpstr>The Healing of Bartimaeus Mark 10:46-52</vt:lpstr>
      <vt:lpstr>The Healing of Bartimaeus Mark 10:46-52</vt:lpstr>
      <vt:lpstr>The Healing of Bartimaeus Mark 10:46-52</vt:lpstr>
      <vt:lpstr>The Healing of Bartimaeus Mark 10:46-52</vt:lpstr>
      <vt:lpstr>The Healing of Bartimaeus Mark 10:46-52</vt:lpstr>
      <vt:lpstr>The Healing of Bartimaeus Mark 10:46-52</vt:lpstr>
      <vt:lpstr>The Healing of Bartimaeus Mark 10:46-52</vt:lpstr>
      <vt:lpstr>The Healing of Bartimaeus Mark 10:46-52</vt:lpstr>
      <vt:lpstr>The Healing of Bartimaeus Mark 10:46-52</vt:lpstr>
      <vt:lpstr>The Healing of Bartimaeus Mark 10:46-52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Healing of Bartimaeus Mark 10:46-52</dc:title>
  <dc:creator>mgalloway2715@gmail.com</dc:creator>
  <cp:lastModifiedBy>Richard Lidh</cp:lastModifiedBy>
  <cp:revision>15</cp:revision>
  <cp:lastPrinted>2022-05-07T18:21:57Z</cp:lastPrinted>
  <dcterms:created xsi:type="dcterms:W3CDTF">2022-04-27T22:34:44Z</dcterms:created>
  <dcterms:modified xsi:type="dcterms:W3CDTF">2022-05-07T18:22:15Z</dcterms:modified>
</cp:coreProperties>
</file>